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f132ccc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f132ccc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ef132ccc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ef132ccc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f132ccc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f132ccc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f132ccc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f132ccc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ef132ccc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ef132ccc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ef132ccc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ef132ccc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f132ccc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f132cc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f132ccc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f132ccc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f132ccc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f132ccc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f132cc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f132cc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f4b3ca96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f4b3ca9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school of computing boot screens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-"/>
            </a:pPr>
            <a:r>
              <a:rPr lang="en-GB" sz="1600">
                <a:solidFill>
                  <a:schemeClr val="dk2"/>
                </a:solidFill>
                <a:highlight>
                  <a:schemeClr val="lt1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(safety net of putting personal files on one partition and main OS on another. Protecting your files in case of OS corruption)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f132ccc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ef132ccc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f4b3ca96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df4b3ca96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f4b3ca96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f4b3ca9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f132ccc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f132cc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knowledge looks great on a CV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f132cc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f132cc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comes with recovery partition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ef132ccc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ef132ccc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f132ccc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f132ccc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f132ccc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f132cc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mailto:ciantkehoe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rufus.ie/" TargetMode="External"/><Relationship Id="rId4" Type="http://schemas.openxmlformats.org/officeDocument/2006/relationships/hyperlink" Target="https://ubuntu.com/download/desktop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00" y="1570125"/>
            <a:ext cx="4951602" cy="32553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15" y="2838100"/>
            <a:ext cx="1463586" cy="144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653" y="2443594"/>
            <a:ext cx="1529585" cy="150839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23050" y="141525"/>
            <a:ext cx="6897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Dual Booting</a:t>
            </a:r>
            <a:endParaRPr b="1" sz="48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64403" t="0"/>
          <a:stretch/>
        </p:blipFill>
        <p:spPr>
          <a:xfrm>
            <a:off x="7137971" y="-423200"/>
            <a:ext cx="1947650" cy="217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3571925"/>
            <a:ext cx="22815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// cianky</a:t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// </a:t>
            </a:r>
            <a:r>
              <a:rPr b="1" lang="en-GB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ciantkehoe@gmail.com</a:t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// github.com/ciankehoe</a:t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131100" y="3495725"/>
            <a:ext cx="20676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// mag1c</a:t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// mag1c@redbrick.dcu.ie</a:t>
            </a:r>
            <a:endParaRPr b="1" sz="11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Download and Install Rufus → </a:t>
            </a:r>
            <a:r>
              <a:rPr b="1" lang="en-GB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https://rufus.ie/</a:t>
            </a:r>
            <a:b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Download Ubuntu Desktop ISO → </a:t>
            </a:r>
            <a:r>
              <a:rPr b="1" lang="en-GB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https://ubuntu.com/download/desktop</a:t>
            </a:r>
            <a:b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Create the bootable drive with Rufus!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100" y="1656900"/>
            <a:ext cx="2628196" cy="338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Bootable USB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12275"/>
            <a:ext cx="6096000" cy="3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Enable UEFI Boot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1700"/>
            <a:ext cx="5368626" cy="4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Disable Secure Boot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533150" y="1188025"/>
            <a:ext cx="33684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latin typeface="Montserrat"/>
                <a:ea typeface="Montserrat"/>
                <a:cs typeface="Montserrat"/>
                <a:sym typeface="Montserrat"/>
              </a:rPr>
              <a:t>What is secure boot?</a:t>
            </a:r>
            <a:endParaRPr b="1" sz="18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Makes sure the machine only boots into safe / verified software.</a:t>
            </a:r>
            <a:br>
              <a:rPr lang="en-GB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It’s there to prevent rootkit viruses from running.</a:t>
            </a:r>
            <a:br>
              <a:rPr lang="en-GB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Montserrat"/>
              <a:buChar char="-"/>
            </a:pPr>
            <a:r>
              <a:rPr b="1" lang="en-GB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It treats Linux as a virus!</a:t>
            </a:r>
            <a:endParaRPr b="1" sz="18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5" y="1362075"/>
            <a:ext cx="4075027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03075" y="3775375"/>
            <a:ext cx="3290400" cy="1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-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You can try it out before installing! 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-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Use as a portable bootable USB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500" y="1359500"/>
            <a:ext cx="5050500" cy="37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Installation!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500" y="1295400"/>
            <a:ext cx="619125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Installation!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Installation - Where?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25" y="1248125"/>
            <a:ext cx="619125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&amp; Size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25" y="1282775"/>
            <a:ext cx="619125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Fill in your info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825" y="1308725"/>
            <a:ext cx="61912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Finish and Reboot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50" y="1247106"/>
            <a:ext cx="8520600" cy="1245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21700"/>
            <a:ext cx="6096000" cy="4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Bootable USB</a:t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You’re all done!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78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“A dual boot system is a computer system in which</a:t>
            </a:r>
            <a:r>
              <a:rPr lang="en-GB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u="sng">
                <a:solidFill>
                  <a:srgbClr val="CC000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two operating systems are installed on the same hard drive*</a:t>
            </a:r>
            <a:r>
              <a:rPr lang="en-GB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GB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allowing either operating system to be loaded and given control.”</a:t>
            </a:r>
            <a:br>
              <a:rPr lang="en-GB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 Medium"/>
              <a:buChar char="-"/>
            </a:pPr>
            <a:r>
              <a:rPr lang="en-GB" sz="135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plitting your hard drive into multiple </a:t>
            </a: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independent</a:t>
            </a: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sections → </a:t>
            </a:r>
            <a:r>
              <a:rPr b="1" lang="en-GB" sz="1600" u="sng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partitioning</a:t>
            </a:r>
            <a:r>
              <a:rPr b="1"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1600">
              <a:solidFill>
                <a:srgbClr val="40404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600"/>
              <a:buFont typeface="Montserrat Medium"/>
              <a:buChar char="-"/>
            </a:pP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Manage each of these sections </a:t>
            </a: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separately.</a:t>
            </a:r>
            <a:endParaRPr sz="1600">
              <a:solidFill>
                <a:srgbClr val="40404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C6C6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35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*  You can use different / multiple drives!</a:t>
            </a:r>
            <a:endParaRPr sz="135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Dual booting?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1073700" y="943800"/>
            <a:ext cx="69966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Source Code Pro"/>
                <a:ea typeface="Source Code Pro"/>
                <a:cs typeface="Source Code Pro"/>
                <a:sym typeface="Source Code Pro"/>
              </a:rPr>
              <a:t>Thanks for coming!</a:t>
            </a:r>
            <a:endParaRPr sz="4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Source Code Pro"/>
                <a:ea typeface="Source Code Pro"/>
                <a:cs typeface="Source Code Pro"/>
                <a:sym typeface="Source Code Pro"/>
              </a:rPr>
              <a:t>Now let’s get started.</a:t>
            </a:r>
            <a:endParaRPr sz="4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1700"/>
            <a:ext cx="9143998" cy="402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 many options</a:t>
            </a:r>
            <a:endParaRPr b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151" y="1093851"/>
            <a:ext cx="5208475" cy="39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type="title"/>
          </p:nvPr>
        </p:nvSpPr>
        <p:spPr>
          <a:xfrm>
            <a:off x="1683300" y="1404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Redbrick even has one!</a:t>
            </a:r>
            <a:endParaRPr sz="36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3731625"/>
            <a:ext cx="2438402" cy="141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438400" cy="174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572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Best of both worlds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Platform specific applications / </a:t>
            </a:r>
            <a:r>
              <a:rPr lang="en-GB" sz="2000">
                <a:solidFill>
                  <a:srgbClr val="404040"/>
                </a:solidFill>
              </a:rPr>
              <a:t>compatibility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Access to resources (Versus VM)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Learning and experimentation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Linux can be a better development </a:t>
            </a:r>
            <a:r>
              <a:rPr lang="en-GB" sz="2000">
                <a:solidFill>
                  <a:srgbClr val="404040"/>
                </a:solidFill>
              </a:rPr>
              <a:t>environment</a:t>
            </a:r>
            <a:r>
              <a:rPr lang="en-GB" sz="2000">
                <a:solidFill>
                  <a:srgbClr val="404040"/>
                </a:solidFill>
              </a:rPr>
              <a:t> 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Gaming!</a:t>
            </a:r>
            <a:endParaRPr sz="2000">
              <a:solidFill>
                <a:srgbClr val="40404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AutoNum type="arabicPeriod"/>
            </a:pPr>
            <a:r>
              <a:rPr lang="en-GB" sz="2000">
                <a:solidFill>
                  <a:srgbClr val="404040"/>
                </a:solidFill>
              </a:rPr>
              <a:t>It’s pretty easy</a:t>
            </a:r>
            <a:endParaRPr sz="2000">
              <a:solidFill>
                <a:srgbClr val="404040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should I Dual Boot?</a:t>
            </a:r>
            <a:endParaRPr b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Partitions and partition tables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-693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GB">
                <a:solidFill>
                  <a:srgbClr val="404040"/>
                </a:solidFill>
              </a:rPr>
              <a:t>A partition is a fixed-size subset of a disk drive.</a:t>
            </a:r>
            <a:br>
              <a:rPr lang="en-GB">
                <a:solidFill>
                  <a:srgbClr val="404040"/>
                </a:solidFill>
              </a:rPr>
            </a:br>
            <a:endParaRPr>
              <a:solidFill>
                <a:srgbClr val="4040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GB">
                <a:solidFill>
                  <a:srgbClr val="404040"/>
                </a:solidFill>
              </a:rPr>
              <a:t>Splitting one physical HDD / SSD </a:t>
            </a:r>
            <a:br>
              <a:rPr lang="en-GB">
                <a:solidFill>
                  <a:srgbClr val="404040"/>
                </a:solidFill>
              </a:rPr>
            </a:br>
            <a:r>
              <a:rPr lang="en-GB">
                <a:solidFill>
                  <a:srgbClr val="404040"/>
                </a:solidFill>
              </a:rPr>
              <a:t>into multiple logical disks/volumes</a:t>
            </a:r>
            <a:br>
              <a:rPr lang="en-GB">
                <a:solidFill>
                  <a:srgbClr val="404040"/>
                </a:solidFill>
              </a:rPr>
            </a:br>
            <a:endParaRPr>
              <a:solidFill>
                <a:srgbClr val="4040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●"/>
            </a:pPr>
            <a:r>
              <a:rPr lang="en-GB">
                <a:solidFill>
                  <a:srgbClr val="404040"/>
                </a:solidFill>
              </a:rPr>
              <a:t>OS will treat these as completely </a:t>
            </a:r>
            <a:br>
              <a:rPr lang="en-GB">
                <a:solidFill>
                  <a:srgbClr val="404040"/>
                </a:solidFill>
              </a:rPr>
            </a:br>
            <a:r>
              <a:rPr lang="en-GB">
                <a:solidFill>
                  <a:srgbClr val="404040"/>
                </a:solidFill>
              </a:rPr>
              <a:t>separate</a:t>
            </a:r>
            <a:r>
              <a:rPr lang="en-GB">
                <a:solidFill>
                  <a:srgbClr val="404040"/>
                </a:solidFill>
              </a:rPr>
              <a:t> physical drives</a:t>
            </a:r>
            <a:br>
              <a:rPr lang="en-GB">
                <a:solidFill>
                  <a:srgbClr val="404040"/>
                </a:solidFill>
              </a:rPr>
            </a:br>
            <a:endParaRPr>
              <a:solidFill>
                <a:srgbClr val="4040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Partitions can be created, resized, or deleted. 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Partitions &amp; Partition Tables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25" y="121750"/>
            <a:ext cx="5422475" cy="34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100" y="2038575"/>
            <a:ext cx="4095976" cy="298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65500" y="5480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Montserrat"/>
                <a:ea typeface="Montserrat"/>
                <a:cs typeface="Montserrat"/>
                <a:sym typeface="Montserrat"/>
              </a:rPr>
              <a:t>Partition Table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1448" l="934" r="688" t="0"/>
          <a:stretch/>
        </p:blipFill>
        <p:spPr>
          <a:xfrm>
            <a:off x="4774525" y="627250"/>
            <a:ext cx="4206301" cy="3689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265500" y="23118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600"/>
              <a:buFont typeface="Arial"/>
              <a:buChar char="●"/>
            </a:pP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partition table</a:t>
            </a: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a table maintained on disk by the operating system describing the partitions on that disk.</a:t>
            </a:r>
            <a:b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rgbClr val="40404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40404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Partition table is read first on boot.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Make a backup (recommended)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Create a bootable USB</a:t>
            </a:r>
            <a:b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Disable Fast Startup 			[Optional]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Change to UEFI through BIOS 	[May be done]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Disable Secure Boot</a:t>
            </a:r>
            <a:b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Begin the installation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AutoNum type="alphaL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We will do this through Ubuntu. Can be done through Windows Disk Management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AutoNum type="alphaL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Manual / Auto (Guided) Partition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AutoNum type="alphaL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Fill in details.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Montserrat"/>
              <a:buAutoNum type="arabicPeriod"/>
            </a:pPr>
            <a:r>
              <a:rPr b="1" lang="en-GB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Reboot and you’re done!</a:t>
            </a:r>
            <a:endParaRPr b="1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0" y="0"/>
            <a:ext cx="9144000" cy="112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437150" y="1228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Process</a:t>
            </a:r>
            <a:endParaRPr b="0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